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58" r:id="rId3"/>
    <p:sldId id="259" r:id="rId4"/>
    <p:sldId id="261" r:id="rId5"/>
    <p:sldId id="267" r:id="rId6"/>
    <p:sldId id="260" r:id="rId7"/>
    <p:sldId id="266" r:id="rId8"/>
    <p:sldId id="265" r:id="rId9"/>
    <p:sldId id="264" r:id="rId10"/>
    <p:sldId id="263" r:id="rId11"/>
    <p:sldId id="271" r:id="rId12"/>
    <p:sldId id="270" r:id="rId13"/>
    <p:sldId id="269" r:id="rId14"/>
    <p:sldId id="268" r:id="rId15"/>
    <p:sldId id="274" r:id="rId16"/>
    <p:sldId id="272" r:id="rId17"/>
    <p:sldId id="276" r:id="rId18"/>
    <p:sldId id="277" r:id="rId19"/>
    <p:sldId id="275" r:id="rId20"/>
    <p:sldId id="26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18" autoAdjust="0"/>
  </p:normalViewPr>
  <p:slideViewPr>
    <p:cSldViewPr>
      <p:cViewPr>
        <p:scale>
          <a:sx n="70" d="100"/>
          <a:sy n="70" d="100"/>
        </p:scale>
        <p:origin x="-11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6DF17-A460-4F0F-A3AB-43CC65CCF35B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28A60-F95F-41D8-A800-D409124462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C95D9BC6-B172-43A2-AF71-BD08DE5C9FF3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FF16A05A-45E3-40D8-BD9D-1C380586E5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9BC6-B172-43A2-AF71-BD08DE5C9FF3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A05A-45E3-40D8-BD9D-1C380586E5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9BC6-B172-43A2-AF71-BD08DE5C9FF3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A05A-45E3-40D8-BD9D-1C380586E5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9BC6-B172-43A2-AF71-BD08DE5C9FF3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A05A-45E3-40D8-BD9D-1C380586E5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C95D9BC6-B172-43A2-AF71-BD08DE5C9FF3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FF16A05A-45E3-40D8-BD9D-1C380586E5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9BC6-B172-43A2-AF71-BD08DE5C9FF3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A05A-45E3-40D8-BD9D-1C380586E5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9BC6-B172-43A2-AF71-BD08DE5C9FF3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A05A-45E3-40D8-BD9D-1C380586E5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9BC6-B172-43A2-AF71-BD08DE5C9FF3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A05A-45E3-40D8-BD9D-1C380586E5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9BC6-B172-43A2-AF71-BD08DE5C9FF3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A05A-45E3-40D8-BD9D-1C380586E5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9BC6-B172-43A2-AF71-BD08DE5C9FF3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A05A-45E3-40D8-BD9D-1C380586E5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9BC6-B172-43A2-AF71-BD08DE5C9FF3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A05A-45E3-40D8-BD9D-1C380586E5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95D9BC6-B172-43A2-AF71-BD08DE5C9FF3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F16A05A-45E3-40D8-BD9D-1C380586E50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0.bin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_космо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0" y="0"/>
            <a:ext cx="913792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5661248"/>
            <a:ext cx="3779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 smtClean="0">
                <a:solidFill>
                  <a:srgbClr val="FFFF00"/>
                </a:solidFill>
                <a:latin typeface="AGHlvCyrillic" pitchFamily="18" charset="0"/>
              </a:rPr>
              <a:t>«КОСМОС»</a:t>
            </a:r>
            <a:endParaRPr lang="ru-RU" sz="4000" dirty="0">
              <a:latin typeface="AGHlvCyrillic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76672"/>
            <a:ext cx="50760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 smtClean="0">
                <a:solidFill>
                  <a:srgbClr val="FFFF00"/>
                </a:solidFill>
                <a:latin typeface="AGHlvCyrillic" pitchFamily="18" charset="0"/>
              </a:rPr>
              <a:t>На основе изучения лексической темы</a:t>
            </a:r>
            <a:br>
              <a:rPr lang="ru-RU" sz="4000" i="1" dirty="0" smtClean="0">
                <a:solidFill>
                  <a:srgbClr val="FFFF00"/>
                </a:solidFill>
                <a:latin typeface="AGHlvCyrillic" pitchFamily="18" charset="0"/>
              </a:rPr>
            </a:br>
            <a:endParaRPr lang="ru-RU" sz="4000" dirty="0">
              <a:latin typeface="AGHlvCyrillic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Варианты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бело-голубо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552" y="1052736"/>
            <a:ext cx="7722096" cy="4896544"/>
          </a:xfrm>
          <a:prstGeom prst="rect">
            <a:avLst/>
          </a:prstGeom>
        </p:spPr>
        <p:txBody>
          <a:bodyPr vert="horz" anchor="t" anchorCtr="0">
            <a:normAutofit lnSpcReduction="10000"/>
          </a:bodyPr>
          <a:lstStyle/>
          <a:p>
            <a:pPr algn="ctr">
              <a:lnSpc>
                <a:spcPct val="12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 по образовательным областям интегрированной деятельност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Область «Познавательное развитие»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10000"/>
              </a:lnSpc>
              <a:spcBef>
                <a:spcPts val="6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Уточнить знания о «Дне Космонавтики», исследованиях космоса, ракете как виду космического транспорта, сигнальной системы, военного оружия, водного транспорта.</a:t>
            </a:r>
          </a:p>
          <a:p>
            <a:pPr lvl="0">
              <a:lnSpc>
                <a:spcPct val="110000"/>
              </a:lnSpc>
              <a:spcBef>
                <a:spcPts val="6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Закреплять умение сравнивать и группировать предметы по разным признакам.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умение анализировать, выделять лишнее и обосновывать свой выбор.</a:t>
            </a:r>
          </a:p>
          <a:p>
            <a:pPr lvl="0">
              <a:lnSpc>
                <a:spcPct val="110000"/>
              </a:lnSpc>
              <a:spcBef>
                <a:spcPts val="6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Продолжать формировать умение обобщать, понимать последовательность сюжета, устанавливать причинно-следственные связи.</a:t>
            </a:r>
          </a:p>
          <a:p>
            <a:pPr lvl="0">
              <a:lnSpc>
                <a:spcPct val="110000"/>
              </a:lnSpc>
              <a:spcBef>
                <a:spcPts val="6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Закреплять умение составлять целое изображение из нескольких частей, узнавать предметы по контуру.</a:t>
            </a:r>
          </a:p>
          <a:p>
            <a:pPr lvl="0">
              <a:lnSpc>
                <a:spcPct val="110000"/>
              </a:lnSpc>
              <a:spcBef>
                <a:spcPts val="6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Тренировать детей в использовании числительных.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Варианты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бело-голубо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552" y="980728"/>
            <a:ext cx="7722096" cy="5256584"/>
          </a:xfrm>
          <a:prstGeom prst="rect">
            <a:avLst/>
          </a:prstGeom>
        </p:spPr>
        <p:txBody>
          <a:bodyPr vert="horz" anchor="t" anchorCtr="0">
            <a:no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Область «Речевое развитие»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6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Уточнять, обогащать, систематизировать и активизировать словарный запас за счет слов:</a:t>
            </a: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имен существительных – ракетодром, космодром, звездолет, аппарат,  космолет, ракетчик, космонавт, снаряд, сигнал, заряд, теплоход, судно, ракетка, ракетница, ракетостроение, исследователь, конструктор, создание, запуск, веретено, трубка;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имен прилагательных – ракетный, космический, звездный, стремительный, быстрый;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глаголов –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вз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(у-. при-, об-, на-, с-)летать, исследовать, изобретать, конструировать, создавать, стремиться, стартовать, приземляться.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6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Закреплять навыки словообразования и словоизменения.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активное произвольное внимание к речи, совершенствовать умение вслушиваться в обращенную речь, понимать ее содержание, слышать ошибки в своей и чужой речи.</a:t>
            </a:r>
          </a:p>
          <a:p>
            <a:pPr lvl="0">
              <a:spcBef>
                <a:spcPts val="6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Совершенствовать фонематическое восприятие, фонематический анализ и синтез, фонематические представления.</a:t>
            </a:r>
          </a:p>
          <a:p>
            <a:pPr lvl="0">
              <a:spcBef>
                <a:spcPts val="6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Совершенствовать навыки связной речи. </a:t>
            </a:r>
          </a:p>
          <a:p>
            <a:pPr lvl="0">
              <a:spcBef>
                <a:spcPts val="6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Учить согласовывать речь с движениями; развивать выразительность речи и выразительность движений.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Варианты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бело-голубо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31640" y="1988840"/>
            <a:ext cx="6768752" cy="2592288"/>
          </a:xfrm>
          <a:prstGeom prst="rect">
            <a:avLst/>
          </a:prstGeom>
        </p:spPr>
        <p:txBody>
          <a:bodyPr vert="horz" anchor="t" anchorCtr="0"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Область «Социально-коммуникативное развитие»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6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Побуждать детей включаться в совместную игровую ситуацию.</a:t>
            </a:r>
          </a:p>
          <a:p>
            <a:pPr lvl="0">
              <a:spcBef>
                <a:spcPts val="6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умение согласовывать свои действия с действиями товарищей, работать и играть в коллективе.</a:t>
            </a:r>
          </a:p>
          <a:p>
            <a:pPr lvl="0">
              <a:spcBef>
                <a:spcPts val="6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чувство гордости за достижения своей страны, чувство патриотизма, бережное отношение к Земле, миру, жизни и всему живому.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Варианты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бело-голубо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619672" y="1988840"/>
            <a:ext cx="6552728" cy="3024336"/>
          </a:xfrm>
          <a:prstGeom prst="rect">
            <a:avLst/>
          </a:prstGeom>
        </p:spPr>
        <p:txBody>
          <a:bodyPr vert="horz" anchor="t" anchorCtr="0">
            <a:normAutofit/>
          </a:bodyPr>
          <a:lstStyle/>
          <a:p>
            <a:pPr algn="ctr">
              <a:spcBef>
                <a:spcPts val="60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Область «Художественно-эстетическое развитие»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6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способность слушать литературное произведение в виде стихотворного текста и загадок, эмоционально реагировать на их содержание и следить за развитием событий. </a:t>
            </a:r>
          </a:p>
          <a:p>
            <a:pPr lvl="0">
              <a:spcBef>
                <a:spcPts val="6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Учить интонированию, смене высоты, силы голоса.</a:t>
            </a:r>
          </a:p>
          <a:p>
            <a:pPr lvl="0">
              <a:spcBef>
                <a:spcPts val="6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восприятие и передачу ритмического рисунка музыкальной композиции.</a:t>
            </a:r>
          </a:p>
          <a:p>
            <a:pPr lvl="0">
              <a:spcBef>
                <a:spcPts val="6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Учить хоровому пению.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Варианты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бело-голубо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59632" y="1412776"/>
            <a:ext cx="6858000" cy="4536504"/>
          </a:xfrm>
          <a:prstGeom prst="rect">
            <a:avLst/>
          </a:prstGeom>
        </p:spPr>
        <p:txBody>
          <a:bodyPr vert="horz" anchor="t" anchorCtr="0">
            <a:normAutofit/>
          </a:bodyPr>
          <a:lstStyle/>
          <a:p>
            <a:pPr algn="ctr">
              <a:spcBef>
                <a:spcPts val="60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Область «Физическое развитие»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6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Стимулировать развитие центральной нервной системы и высших психических функций: активизировать восприятие, внимание, память, логическое мышление, воображение.</a:t>
            </a:r>
          </a:p>
          <a:p>
            <a:pPr lvl="0">
              <a:spcBef>
                <a:spcPts val="6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артикуляционную, общую и мелкую моторику. </a:t>
            </a:r>
          </a:p>
          <a:p>
            <a:pPr lvl="0">
              <a:spcBef>
                <a:spcPts val="6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Укреплять мышечный каркас, формировать правильную осанку.</a:t>
            </a:r>
          </a:p>
          <a:p>
            <a:pPr lvl="0">
              <a:spcBef>
                <a:spcPts val="6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Совершенствовать координацию движений, устранять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синкинезии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навязчивые движения.</a:t>
            </a:r>
          </a:p>
          <a:p>
            <a:pPr lvl="0">
              <a:spcBef>
                <a:spcPts val="6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Тренировать физиологическое и формировать правильное речевое дыхание.</a:t>
            </a:r>
          </a:p>
          <a:p>
            <a:pPr lvl="0">
              <a:spcBef>
                <a:spcPts val="6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Предупреждать утомляемости воспитанников, повышать работоспособность, удовлетворять потребность детского организма в двигательной активности.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Варианты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бело-голубо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99592" y="836712"/>
            <a:ext cx="7632848" cy="5688632"/>
          </a:xfrm>
          <a:prstGeom prst="rect">
            <a:avLst/>
          </a:prstGeom>
        </p:spPr>
        <p:txBody>
          <a:bodyPr vert="horz" anchor="t" anchorCtr="0">
            <a:noAutofit/>
          </a:bodyPr>
          <a:lstStyle/>
          <a:p>
            <a:pPr algn="ctr">
              <a:spcBef>
                <a:spcPts val="60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Методы и приемы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Практические (дидактические игры, упражнения, игровая ситуация, динамическая пауза – имитационные движения, пальчиковая гимнастика, зрительная зарядка, звуковая зарядка, вокально-дыхательные упражнения).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Наглядные (рассматривание, показ способов действия, просмотр).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Словесные (художественное слово, планирование действий по опорным картинкам, беседа, объяснение, проблемный вопрос).</a:t>
            </a:r>
          </a:p>
          <a:p>
            <a:pPr algn="ctr">
              <a:spcBef>
                <a:spcPts val="600"/>
              </a:spcBef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Материалы и оборудование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Демонстрационный: символьные изображения действий исследования, конструирования, построения, запуска; предметные картинки с видами ракет, веретена, заряда-шутихи, теплохода, звезды, таблица словоизменений, схема звуков, слогов, слов, панно «Наш космодром», выставка аппликаций и рисунков ракет, композиция «Веселые инопланетяне» </a:t>
            </a:r>
          </a:p>
          <a:p>
            <a:pPr>
              <a:spcBef>
                <a:spcPts val="6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Раздаточный: цепочки, комплект раскрасок.</a:t>
            </a:r>
          </a:p>
          <a:p>
            <a:pPr>
              <a:spcBef>
                <a:spcPts val="6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КТИ – диктофон, видеокамера, ноутбук, лазерная указка, магнитная доска. магниты</a:t>
            </a:r>
          </a:p>
          <a:p>
            <a:pPr>
              <a:spcBef>
                <a:spcPts val="60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Предварительная работа: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комплексному плану лексической темы.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Варианты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бело-голубой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9463" name="Acrobat Document" r:id="rId5" imgW="0" imgH="0" progId="AcroExch.Document.11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611560" y="692696"/>
          <a:ext cx="8018462" cy="5667375"/>
        </p:xfrm>
        <a:graphic>
          <a:graphicData uri="http://schemas.openxmlformats.org/presentationml/2006/ole">
            <p:oleObj spid="_x0000_s19464" name="Acrobat Document" r:id="rId6" imgW="8019048" imgH="566816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Варианты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бело-голубой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552" y="1556792"/>
            <a:ext cx="7722096" cy="4392488"/>
          </a:xfrm>
          <a:prstGeom prst="rect">
            <a:avLst/>
          </a:prstGeom>
        </p:spPr>
        <p:txBody>
          <a:bodyPr vert="horz" anchor="t" anchorCtr="0">
            <a:normAutofit/>
          </a:bodyPr>
          <a:lstStyle/>
          <a:p>
            <a:pPr>
              <a:lnSpc>
                <a:spcPct val="150000"/>
              </a:lnSpc>
            </a:pP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/>
          </p:cNvGraphicFramePr>
          <p:nvPr/>
        </p:nvGraphicFramePr>
        <p:xfrm>
          <a:off x="611560" y="476672"/>
          <a:ext cx="8064896" cy="5760640"/>
        </p:xfrm>
        <a:graphic>
          <a:graphicData uri="http://schemas.openxmlformats.org/presentationml/2006/ole">
            <p:oleObj spid="_x0000_s33796" name="Acrobat Document" r:id="rId5" imgW="0" imgH="0" progId="AcroExch.Document.11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33797" name="Acrobat Document" r:id="rId6" imgW="0" imgH="0" progId="AcroExch.Document.11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563563" y="595313"/>
          <a:ext cx="8018462" cy="5667375"/>
        </p:xfrm>
        <a:graphic>
          <a:graphicData uri="http://schemas.openxmlformats.org/presentationml/2006/ole">
            <p:oleObj spid="_x0000_s33798" name="Acrobat Document" r:id="rId7" imgW="8019048" imgH="566816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Варианты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бело-голубой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552" y="1556792"/>
            <a:ext cx="7722096" cy="4392488"/>
          </a:xfrm>
          <a:prstGeom prst="rect">
            <a:avLst/>
          </a:prstGeom>
        </p:spPr>
        <p:txBody>
          <a:bodyPr vert="horz" anchor="t" anchorCtr="0">
            <a:normAutofit/>
          </a:bodyPr>
          <a:lstStyle/>
          <a:p>
            <a:pPr>
              <a:lnSpc>
                <a:spcPct val="150000"/>
              </a:lnSpc>
            </a:pP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251520" y="620688"/>
          <a:ext cx="8568952" cy="5883399"/>
        </p:xfrm>
        <a:graphic>
          <a:graphicData uri="http://schemas.openxmlformats.org/presentationml/2006/ole">
            <p:oleObj spid="_x0000_s35844" name="Acrobat Document" r:id="rId5" imgW="8019048" imgH="566816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Варианты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бело-голубо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552" y="1556792"/>
            <a:ext cx="7722096" cy="4392488"/>
          </a:xfrm>
          <a:prstGeom prst="rect">
            <a:avLst/>
          </a:prstGeom>
        </p:spPr>
        <p:txBody>
          <a:bodyPr vert="horz" anchor="t" anchorCtr="0">
            <a:normAutofit/>
          </a:bodyPr>
          <a:lstStyle/>
          <a:p>
            <a:pPr>
              <a:lnSpc>
                <a:spcPct val="150000"/>
              </a:lnSpc>
            </a:pP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340768"/>
            <a:ext cx="85689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</a:p>
          <a:p>
            <a:pPr marL="108000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Закон Российской Федерации «Об образовании в Российской Федерации» от 29.12.2012 г.</a:t>
            </a:r>
          </a:p>
          <a:p>
            <a:pPr marL="108000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Федеральный государственный образовательный стандарт, Приказ Министерства образования и науки РФ № 1135  от 17.10.2013 г. </a:t>
            </a:r>
          </a:p>
          <a:p>
            <a:pPr marL="108000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Закон РФ «Об основных гарантиях прав ребенка в РФ» от 24.07.1998 г. № 124-ФЗ (ред. от 20.07.2000 г.)</a:t>
            </a:r>
          </a:p>
          <a:p>
            <a:pPr marL="108000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Конвенция ООН о правах ребенка, 1989 г.</a:t>
            </a:r>
          </a:p>
          <a:p>
            <a:pPr marL="108000">
              <a:spcBef>
                <a:spcPts val="600"/>
              </a:spcBef>
              <a:buFont typeface="Arial" pitchFamily="34" charset="0"/>
              <a:buChar char="•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От рождения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школы. Основная общеобразовательная программа дошкольного образования / под ред. Н. Е.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Вераксы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Т. С. Комаровой, М. А. Васильевой. - М.: Мозаика-Синтез, 2014.</a:t>
            </a:r>
          </a:p>
          <a:p>
            <a:pPr marL="108000">
              <a:spcBef>
                <a:spcPts val="600"/>
              </a:spcBef>
              <a:buFont typeface="Arial" pitchFamily="34" charset="0"/>
              <a:buChar char="•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2.4.1.3049-13.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Санитарно-эпидемиологические требования к условиям и организации обучения в общеобразовательном учреждении (Постановление Главного государственного врача Российской Федерации с изменениями от 25.12.2013 г. № 72). </a:t>
            </a:r>
          </a:p>
          <a:p>
            <a:pPr marL="108000">
              <a:buFont typeface="Arial" pitchFamily="34" charset="0"/>
              <a:buChar char="•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Варианты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бело-голубо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7544" y="1340768"/>
            <a:ext cx="8280920" cy="2232248"/>
          </a:xfrm>
          <a:prstGeom prst="rect">
            <a:avLst/>
          </a:prstGeom>
        </p:spPr>
        <p:txBody>
          <a:bodyPr vert="horz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Варианты использования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методического конструктора интегрированной деятельности участников образовательного пространства</a:t>
            </a:r>
            <a:endParaRPr kumimoji="0" lang="ru-RU" sz="3200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707904" y="4437112"/>
            <a:ext cx="5184576" cy="1296144"/>
          </a:xfrm>
          <a:prstGeom prst="rect">
            <a:avLst/>
          </a:prstGeom>
        </p:spPr>
        <p:txBody>
          <a:bodyPr vert="horz" anchor="t" anchorCtr="0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МКДОУ ЦРР № 501 «Медвежонок»,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учитель-логопед</a:t>
            </a:r>
            <a:endParaRPr kumimoji="0" lang="ru-RU" sz="20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высшей квалификационной категории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Любова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Е.В.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Варианты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бело-голубо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552" y="1556792"/>
            <a:ext cx="7722096" cy="4392488"/>
          </a:xfrm>
          <a:prstGeom prst="rect">
            <a:avLst/>
          </a:prstGeom>
        </p:spPr>
        <p:txBody>
          <a:bodyPr vert="horz" anchor="t" anchorCtr="0">
            <a:normAutofit/>
          </a:bodyPr>
          <a:lstStyle/>
          <a:p>
            <a:pPr>
              <a:lnSpc>
                <a:spcPct val="150000"/>
              </a:lnSpc>
            </a:pP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Рисунок_космос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548680"/>
            <a:ext cx="6192688" cy="4968552"/>
          </a:xfrm>
          <a:prstGeom prst="rect">
            <a:avLst/>
          </a:prstGeom>
        </p:spPr>
      </p:pic>
      <p:pic>
        <p:nvPicPr>
          <p:cNvPr id="6" name="Рисунок 5" descr="6773993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59632" y="404664"/>
            <a:ext cx="6912767" cy="51845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3608" y="5805264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Радости творчества Вам, коллеги!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Варианты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бело-голубо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27584" y="1268760"/>
            <a:ext cx="7722096" cy="4392488"/>
          </a:xfrm>
          <a:prstGeom prst="rect">
            <a:avLst/>
          </a:prstGeom>
        </p:spPr>
        <p:txBody>
          <a:bodyPr vert="horz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«Средний учитель говорит. </a:t>
            </a:r>
          </a:p>
          <a:p>
            <a:pPr>
              <a:lnSpc>
                <a:spcPct val="150000"/>
              </a:lnSpc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Хороший учитель объясняет. </a:t>
            </a:r>
          </a:p>
          <a:p>
            <a:pPr>
              <a:lnSpc>
                <a:spcPct val="150000"/>
              </a:lnSpc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Высший учитель показывает. </a:t>
            </a:r>
          </a:p>
          <a:p>
            <a:pPr>
              <a:lnSpc>
                <a:spcPct val="150000"/>
              </a:lnSpc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Великий учитель вдохновляет» </a:t>
            </a:r>
          </a:p>
          <a:p>
            <a:pPr algn="r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Уильям Артур Уорд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Варианты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бело-голубо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15616" y="764704"/>
            <a:ext cx="7632848" cy="5544616"/>
          </a:xfrm>
          <a:prstGeom prst="rect">
            <a:avLst/>
          </a:prstGeom>
        </p:spPr>
        <p:txBody>
          <a:bodyPr vert="horz" anchor="t" anchorCtr="0">
            <a:noAutofit/>
          </a:bodyPr>
          <a:lstStyle/>
          <a:p>
            <a:pPr lvl="0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забота о здоровье, эмоциональном благополучии и своевременном всестороннем развитии каждого ребенка;</a:t>
            </a: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в группах атмосферы гуманного и доброжелательного отношения ко всем воспитанникам, что позволяет растить их общительными, добрыми, любознательными, инициативными, стремящимися к самостоятельности и творчеству;</a:t>
            </a: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максимальное использование разнообразных видов детской деятельности; их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интеграции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целях повышения эффективности образовательного процесса;</a:t>
            </a: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креативность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(творческая организация) процесса воспитания и обучения;</a:t>
            </a: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вариативность использования образовательного материала, позволяющая развивать творчество в соответствии с интересами и наклонностями каждого ребенка;</a:t>
            </a:r>
          </a:p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уважительное отношение к результатам детского творчества.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Варианты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бело-голубо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71600" y="1556792"/>
            <a:ext cx="7776864" cy="4392488"/>
          </a:xfrm>
          <a:prstGeom prst="rect">
            <a:avLst/>
          </a:prstGeom>
        </p:spPr>
        <p:txBody>
          <a:bodyPr vert="horz" anchor="t" anchorCtr="0">
            <a:normAutofit lnSpcReduction="10000"/>
          </a:bodyPr>
          <a:lstStyle/>
          <a:p>
            <a:pPr>
              <a:lnSpc>
                <a:spcPct val="17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Понятие «образовательного пространства» было введено авторами </a:t>
            </a:r>
          </a:p>
          <a:p>
            <a:pPr>
              <a:lnSpc>
                <a:spcPct val="17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Б. Д.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Элькониным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И. Д. Фруминым. </a:t>
            </a:r>
          </a:p>
          <a:p>
            <a:pPr>
              <a:lnSpc>
                <a:spcPct val="170000"/>
              </a:lnSpc>
              <a:spcBef>
                <a:spcPts val="6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мнению авторов В. А. Харитоновой, О. В. Санниковой, И. В. Меньшикова: образовательное пространство является сферой взаимодействия трех его субъектов  — воспитателя, воспитанника и среды между ними.</a:t>
            </a:r>
          </a:p>
          <a:p>
            <a:pPr>
              <a:lnSpc>
                <a:spcPct val="170000"/>
              </a:lnSpc>
              <a:spcBef>
                <a:spcPts val="6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В. А. Козырев также относит к образовательному пространству набор определенным образом связанных между собой условий, которые могут оказывать влияние на образование человека.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Варианты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бело-голубой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536" y="1340768"/>
            <a:ext cx="8424936" cy="4968552"/>
          </a:xfrm>
          <a:prstGeom prst="rect">
            <a:avLst/>
          </a:prstGeom>
        </p:spPr>
        <p:txBody>
          <a:bodyPr vert="horz" anchor="t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683568" y="836712"/>
          <a:ext cx="8018462" cy="5667375"/>
        </p:xfrm>
        <a:graphic>
          <a:graphicData uri="http://schemas.openxmlformats.org/presentationml/2006/ole">
            <p:oleObj spid="_x0000_s1028" name="Acrobat Document" r:id="rId5" imgW="8019048" imgH="566816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Варианты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бело-голубой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552" y="1556792"/>
            <a:ext cx="7722096" cy="4392488"/>
          </a:xfrm>
          <a:prstGeom prst="rect">
            <a:avLst/>
          </a:prstGeom>
        </p:spPr>
        <p:txBody>
          <a:bodyPr vert="horz" anchor="t" anchorCtr="0">
            <a:normAutofit/>
          </a:bodyPr>
          <a:lstStyle/>
          <a:p>
            <a:pPr>
              <a:lnSpc>
                <a:spcPct val="150000"/>
              </a:lnSpc>
            </a:pP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7414" name="Acrobat Document" r:id="rId5" imgW="0" imgH="0" progId="AcroExch.Document.11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395537" y="595313"/>
          <a:ext cx="8424936" cy="5858023"/>
        </p:xfrm>
        <a:graphic>
          <a:graphicData uri="http://schemas.openxmlformats.org/presentationml/2006/ole">
            <p:oleObj spid="_x0000_s17416" name="Acrobat Document" r:id="rId6" imgW="8019048" imgH="566816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Варианты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бело-голубой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552" y="1556792"/>
            <a:ext cx="7722096" cy="4392488"/>
          </a:xfrm>
          <a:prstGeom prst="rect">
            <a:avLst/>
          </a:prstGeom>
        </p:spPr>
        <p:txBody>
          <a:bodyPr vert="horz" anchor="t" anchorCtr="0">
            <a:normAutofit/>
          </a:bodyPr>
          <a:lstStyle/>
          <a:p>
            <a:pPr>
              <a:lnSpc>
                <a:spcPct val="150000"/>
              </a:lnSpc>
            </a:pP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395536" y="595313"/>
          <a:ext cx="8424935" cy="6002039"/>
        </p:xfrm>
        <a:graphic>
          <a:graphicData uri="http://schemas.openxmlformats.org/presentationml/2006/ole">
            <p:oleObj spid="_x0000_s18438" name="Acrobat Document" r:id="rId5" imgW="8019048" imgH="566816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Варианты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бело-голубо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552" y="1556792"/>
            <a:ext cx="7722096" cy="4392488"/>
          </a:xfrm>
          <a:prstGeom prst="rect">
            <a:avLst/>
          </a:prstGeom>
        </p:spPr>
        <p:txBody>
          <a:bodyPr vert="horz" anchor="t" anchorCtr="0"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Интегрированное коррекционно-развивающее занятие по расширению лексико-семантического поля слова «Ракета» у детей с общим недоразвитием речи (подготовительная группа)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Коррекция нарушений и совершенствование фразовой речи детей с ОНР подготовительной к школе группы на основе расширения семантического поля слова «Ракета» </a:t>
            </a:r>
          </a:p>
          <a:p>
            <a:pPr>
              <a:lnSpc>
                <a:spcPct val="120000"/>
              </a:lnSpc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справочно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: лексико-семантическое поле – совокупность слов различных частей речи, обозначающих определенное понятие).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</TotalTime>
  <Words>787</Words>
  <Application>Microsoft Office PowerPoint</Application>
  <PresentationFormat>Экран (4:3)</PresentationFormat>
  <Paragraphs>93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Начальная</vt:lpstr>
      <vt:lpstr>Acrobat Document</vt:lpstr>
      <vt:lpstr>Adobe Acrobat Document</vt:lpstr>
      <vt:lpstr>Слайд 1</vt:lpstr>
      <vt:lpstr>Варианты</vt:lpstr>
      <vt:lpstr>Варианты</vt:lpstr>
      <vt:lpstr>Варианты</vt:lpstr>
      <vt:lpstr>Варианты</vt:lpstr>
      <vt:lpstr>Варианты</vt:lpstr>
      <vt:lpstr>Варианты</vt:lpstr>
      <vt:lpstr>Варианты</vt:lpstr>
      <vt:lpstr>Варианты</vt:lpstr>
      <vt:lpstr>Варианты</vt:lpstr>
      <vt:lpstr>Варианты</vt:lpstr>
      <vt:lpstr>Варианты</vt:lpstr>
      <vt:lpstr>Варианты</vt:lpstr>
      <vt:lpstr>Варианты</vt:lpstr>
      <vt:lpstr>Варианты</vt:lpstr>
      <vt:lpstr>Варианты</vt:lpstr>
      <vt:lpstr>Варианты</vt:lpstr>
      <vt:lpstr>Варианты</vt:lpstr>
      <vt:lpstr>Варианты</vt:lpstr>
      <vt:lpstr>Варианты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50</cp:revision>
  <dcterms:created xsi:type="dcterms:W3CDTF">2015-03-09T11:38:25Z</dcterms:created>
  <dcterms:modified xsi:type="dcterms:W3CDTF">2015-03-24T15:21:36Z</dcterms:modified>
</cp:coreProperties>
</file>